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7" r:id="rId19"/>
    <p:sldId id="278" r:id="rId20"/>
    <p:sldId id="279" r:id="rId21"/>
    <p:sldId id="280" r:id="rId22"/>
    <p:sldId id="283" r:id="rId23"/>
    <p:sldId id="285" r:id="rId24"/>
    <p:sldId id="286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8" r:id="rId33"/>
    <p:sldId id="299" r:id="rId34"/>
    <p:sldId id="300" r:id="rId35"/>
    <p:sldId id="296" r:id="rId36"/>
    <p:sldId id="301" r:id="rId37"/>
  </p:sldIdLst>
  <p:sldSz cx="9144000" cy="5143500" type="screen16x9"/>
  <p:notesSz cx="6858000" cy="9144000"/>
  <p:embeddedFontLst>
    <p:embeddedFont>
      <p:font typeface="Francois One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1B96C2-53B5-4AC6-A907-071176F89E11}">
  <a:tblStyle styleId="{CC1B96C2-53B5-4AC6-A907-071176F89E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8"/>
    <p:restoredTop sz="85664" autoAdjust="0"/>
  </p:normalViewPr>
  <p:slideViewPr>
    <p:cSldViewPr snapToGrid="0">
      <p:cViewPr varScale="1">
        <p:scale>
          <a:sx n="129" d="100"/>
          <a:sy n="129" d="100"/>
        </p:scale>
        <p:origin x="13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7c4045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7c4045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5f34360a6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5f34360a6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f34360a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f34360a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5f34360a6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5f34360a6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5f34360a6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5f34360a6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523bd656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523bd656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f34360a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f34360a6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5f34360a6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5f34360a6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5f34360a6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5f34360a6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5f34360a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5f34360a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5f34360a6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5f34360a6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ef44976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5ef44976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selector should be #intro as the paragraph has been given an id.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5f34360a6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5f34360a6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5f34360a6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5f34360a6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60fcdff0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60fcdff0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5f34360a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5f34360a6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6e75e33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6e75e33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b6e75e33f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b6e75e33fb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6e75e33fb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6e75e33fb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b6e75e33f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b6e75e33fb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6cd49e65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6cd49e65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6cd49e65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6cd49e65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77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ef44976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ef44976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 needs to be a semi-colon after color:white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b6e75e33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b6e75e33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470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6cd49e65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6cd49e65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c58768317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dc58768317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c5876831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c5876831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b6e75e33fb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b6e75e33fb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6117c07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e6117c07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7c4045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7c4045d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5f34360a6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5f34360a6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5f34360a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5f34360a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5f34360a6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5f34360a6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5f34360a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5f34360a6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5f34360a6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5f34360a6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eplit.com/@ricproenca/0401-Colour-My-Fa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402-Gradient-Experime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whee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replit.com/@ricproenca/0403-Colour-Wheel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ear9.io/0404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wheel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</a:t>
            </a:r>
            <a:r>
              <a:rPr lang="en-GB"/>
              <a:t> 4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Colours</a:t>
            </a:r>
            <a:endParaRPr>
              <a:solidFill>
                <a:srgbClr val="30DDAE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37" name="Google Shape;237;p34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38" name="Google Shape;23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4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4"/>
          <p:cNvSpPr txBox="1"/>
          <p:nvPr/>
        </p:nvSpPr>
        <p:spPr>
          <a:xfrm>
            <a:off x="6974275" y="1211175"/>
            <a:ext cx="19611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</a:t>
            </a:r>
            <a:endParaRPr sz="19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52" name="Google Shape;252;p35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53" name="Google Shape;2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5" name="Google Shape;255;p35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/>
          <p:nvPr/>
        </p:nvSpPr>
        <p:spPr>
          <a:xfrm>
            <a:off x="6974275" y="1211175"/>
            <a:ext cx="19611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</a:t>
            </a:r>
            <a:endParaRPr sz="19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67" name="Google Shape;267;p36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6"/>
          <p:cNvSpPr txBox="1"/>
          <p:nvPr/>
        </p:nvSpPr>
        <p:spPr>
          <a:xfrm>
            <a:off x="4515250" y="4164025"/>
            <a:ext cx="237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Empty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Full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1" name="Google Shape;271;p36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36"/>
          <p:cNvSpPr txBox="1"/>
          <p:nvPr/>
        </p:nvSpPr>
        <p:spPr>
          <a:xfrm>
            <a:off x="6974275" y="1211175"/>
            <a:ext cx="19611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Magenta</a:t>
            </a:r>
            <a:b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#ff00ff</a:t>
            </a:r>
            <a:endParaRPr sz="1900" b="1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141" y="4271875"/>
            <a:ext cx="677100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B528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Mixing our own colours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84" name="Google Shape;284;p37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85" name="Google Shape;28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7"/>
          <p:cNvSpPr txBox="1"/>
          <p:nvPr/>
        </p:nvSpPr>
        <p:spPr>
          <a:xfrm>
            <a:off x="4515250" y="4164025"/>
            <a:ext cx="237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Empty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Full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8" name="Google Shape;288;p37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9" name="Google Shape;289;p37"/>
          <p:cNvSpPr txBox="1"/>
          <p:nvPr/>
        </p:nvSpPr>
        <p:spPr>
          <a:xfrm>
            <a:off x="6974275" y="1211175"/>
            <a:ext cx="19611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181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040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101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Plum</a:t>
            </a:r>
            <a:b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B52765"/>
                </a:solidFill>
                <a:latin typeface="Roboto Mono"/>
                <a:ea typeface="Roboto Mono"/>
                <a:cs typeface="Roboto Mono"/>
                <a:sym typeface="Roboto Mono"/>
              </a:rPr>
              <a:t>#b52865</a:t>
            </a:r>
            <a:endParaRPr sz="1900" b="1">
              <a:solidFill>
                <a:srgbClr val="B527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141" y="42718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4713025" y="1979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181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691025" y="283977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6746600" y="2501968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101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127260" y="200708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5105235" y="2858825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6102490" y="252836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378375" y="1113750"/>
            <a:ext cx="3992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the red, green, and blue values are equal, you will get a shade of grey. The closer to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the numbers, the darker the shade, the closer to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, the lighter the shade.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3" name="Google Shape;303;p38"/>
          <p:cNvGraphicFramePr/>
          <p:nvPr/>
        </p:nvGraphicFramePr>
        <p:xfrm>
          <a:off x="4218725" y="1317240"/>
          <a:ext cx="3517050" cy="356589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5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5" name="Google Shape;305;p3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</a:rPr>
              <a:t>RGB - Equal Values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845200" y="2408900"/>
            <a:ext cx="2847000" cy="1812600"/>
          </a:xfrm>
          <a:prstGeom prst="rect">
            <a:avLst/>
          </a:prstGeom>
          <a:solidFill>
            <a:srgbClr val="A4A4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4786673" y="2397600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5948873" y="239858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8"/>
          <p:cNvGrpSpPr/>
          <p:nvPr/>
        </p:nvGrpSpPr>
        <p:grpSpPr>
          <a:xfrm>
            <a:off x="679743" y="1967130"/>
            <a:ext cx="3150012" cy="3150012"/>
            <a:chOff x="2335050" y="1017725"/>
            <a:chExt cx="3820975" cy="3820975"/>
          </a:xfrm>
        </p:grpSpPr>
        <p:pic>
          <p:nvPicPr>
            <p:cNvPr id="312" name="Google Shape;31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8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8"/>
          <p:cNvSpPr/>
          <p:nvPr/>
        </p:nvSpPr>
        <p:spPr>
          <a:xfrm>
            <a:off x="7114135" y="239616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5372038" y="2362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6550850" y="2371650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7726150" y="2362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Not sure which colour to choose?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974" y="1251512"/>
            <a:ext cx="2000299" cy="1774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9"/>
          <p:cNvGrpSpPr/>
          <p:nvPr/>
        </p:nvGrpSpPr>
        <p:grpSpPr>
          <a:xfrm>
            <a:off x="4544100" y="941520"/>
            <a:ext cx="4226867" cy="3499728"/>
            <a:chOff x="4399625" y="597420"/>
            <a:chExt cx="4226867" cy="3499728"/>
          </a:xfrm>
        </p:grpSpPr>
        <p:grpSp>
          <p:nvGrpSpPr>
            <p:cNvPr id="329" name="Google Shape;329;p39"/>
            <p:cNvGrpSpPr/>
            <p:nvPr/>
          </p:nvGrpSpPr>
          <p:grpSpPr>
            <a:xfrm>
              <a:off x="4399625" y="597420"/>
              <a:ext cx="4226867" cy="3499728"/>
              <a:chOff x="4399625" y="597420"/>
              <a:chExt cx="4226867" cy="3499728"/>
            </a:xfrm>
          </p:grpSpPr>
          <p:pic>
            <p:nvPicPr>
              <p:cNvPr id="330" name="Google Shape;330;p39"/>
              <p:cNvPicPr preferRelativeResize="0"/>
              <p:nvPr/>
            </p:nvPicPr>
            <p:blipFill>
              <a:blip r:embed="rId4">
                <a:alphaModFix amt="67000"/>
              </a:blip>
              <a:stretch>
                <a:fillRect/>
              </a:stretch>
            </p:blipFill>
            <p:spPr>
              <a:xfrm>
                <a:off x="4399625" y="966850"/>
                <a:ext cx="4057800" cy="3130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2700000">
                <a:off x="7860100" y="728912"/>
                <a:ext cx="634900" cy="63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2" name="Google Shape;332;p39"/>
            <p:cNvSpPr txBox="1"/>
            <p:nvPr/>
          </p:nvSpPr>
          <p:spPr>
            <a:xfrm>
              <a:off x="4494875" y="983825"/>
              <a:ext cx="4057800" cy="25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Remember...</a:t>
              </a:r>
              <a:endParaRPr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 can have from </a:t>
              </a:r>
              <a:r>
                <a:rPr lang="en-GB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0-255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colour shades for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RED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GB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GREEN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and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BLUE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By mixing the the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 </a:t>
              </a:r>
              <a:r>
                <a:rPr lang="en-GB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G </a:t>
              </a:r>
              <a:r>
                <a:rPr lang="en-GB" b="1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channels, we are able to create a vast range of colours: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 </a:t>
              </a:r>
              <a:r>
                <a:rPr lang="en-GB" sz="1800" b="1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 b="1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endParaRPr sz="18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16,777,216 colours</a:t>
              </a:r>
              <a:endPara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3" name="Google Shape;333;p39"/>
            <p:cNvSpPr txBox="1"/>
            <p:nvPr/>
          </p:nvSpPr>
          <p:spPr>
            <a:xfrm>
              <a:off x="4748100" y="3540500"/>
              <a:ext cx="2980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(We include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as part of the colour scale, that is why there is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parts of each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RGB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component)</a:t>
              </a:r>
              <a:endParaRPr sz="1000"/>
            </a:p>
          </p:txBody>
        </p:sp>
      </p:grpSp>
      <p:pic>
        <p:nvPicPr>
          <p:cNvPr id="334" name="Google Shape;3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75" y="1251500"/>
            <a:ext cx="1916168" cy="17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8425" y="3114925"/>
            <a:ext cx="1639850" cy="13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101" y="3209497"/>
            <a:ext cx="2110724" cy="115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Hexadecimal Numbers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41" name="Google Shape;44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word hexadecimal means 16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decimal we count using the digits 0 to 9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binary we count using the digits 0 and 1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hexadecimal we count using the digits 0 to F!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42" name="Google Shape;442;p4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175" y="908662"/>
            <a:ext cx="2357300" cy="23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/>
          <p:nvPr/>
        </p:nvSpPr>
        <p:spPr>
          <a:xfrm>
            <a:off x="864250" y="17330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So...What the Hex?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57" name="Google Shape;457;p46"/>
          <p:cNvGrpSpPr/>
          <p:nvPr/>
        </p:nvGrpSpPr>
        <p:grpSpPr>
          <a:xfrm>
            <a:off x="698793" y="1291230"/>
            <a:ext cx="3150012" cy="3150012"/>
            <a:chOff x="2335050" y="1017725"/>
            <a:chExt cx="3820975" cy="3820975"/>
          </a:xfrm>
        </p:grpSpPr>
        <p:pic>
          <p:nvPicPr>
            <p:cNvPr id="458" name="Google Shape;45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46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46"/>
          <p:cNvGrpSpPr/>
          <p:nvPr/>
        </p:nvGrpSpPr>
        <p:grpSpPr>
          <a:xfrm>
            <a:off x="4544100" y="941520"/>
            <a:ext cx="4226867" cy="3588005"/>
            <a:chOff x="4399625" y="597420"/>
            <a:chExt cx="4226867" cy="3588005"/>
          </a:xfrm>
        </p:grpSpPr>
        <p:grpSp>
          <p:nvGrpSpPr>
            <p:cNvPr id="461" name="Google Shape;461;p46"/>
            <p:cNvGrpSpPr/>
            <p:nvPr/>
          </p:nvGrpSpPr>
          <p:grpSpPr>
            <a:xfrm>
              <a:off x="4399625" y="597420"/>
              <a:ext cx="4226867" cy="3499728"/>
              <a:chOff x="4399625" y="597420"/>
              <a:chExt cx="4226867" cy="3499728"/>
            </a:xfrm>
          </p:grpSpPr>
          <p:pic>
            <p:nvPicPr>
              <p:cNvPr id="462" name="Google Shape;462;p46"/>
              <p:cNvPicPr preferRelativeResize="0"/>
              <p:nvPr/>
            </p:nvPicPr>
            <p:blipFill>
              <a:blip r:embed="rId5">
                <a:alphaModFix amt="67000"/>
              </a:blip>
              <a:stretch>
                <a:fillRect/>
              </a:stretch>
            </p:blipFill>
            <p:spPr>
              <a:xfrm>
                <a:off x="4399625" y="966850"/>
                <a:ext cx="4057800" cy="3130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2700000">
                <a:off x="7860100" y="728912"/>
                <a:ext cx="634900" cy="63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4" name="Google Shape;464;p46"/>
            <p:cNvSpPr txBox="1"/>
            <p:nvPr/>
          </p:nvSpPr>
          <p:spPr>
            <a:xfrm>
              <a:off x="4494875" y="983825"/>
              <a:ext cx="3789300" cy="3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Remember...</a:t>
              </a:r>
              <a:endParaRPr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Earlier you were introduced to a </a:t>
              </a:r>
              <a:r>
                <a:rPr lang="en-GB" sz="16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HEX</a:t>
              </a: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code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9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Screen Colour: </a:t>
              </a:r>
              <a:r>
                <a:rPr lang="en-GB" sz="19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Magenta</a:t>
              </a:r>
              <a:br>
                <a:rPr lang="en-GB" sz="19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9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HEX: </a:t>
              </a:r>
              <a:r>
                <a:rPr lang="en-GB" sz="1900" b="1" dirty="0">
                  <a:solidFill>
                    <a:srgbClr val="FF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#ff00ff</a:t>
              </a:r>
              <a:endParaRPr sz="19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Just like any other code, we can crack this one too - we just need the key!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/>
          <p:nvPr/>
        </p:nvSpPr>
        <p:spPr>
          <a:xfrm>
            <a:off x="6374125" y="1919425"/>
            <a:ext cx="856200" cy="6486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7398025" y="1919425"/>
            <a:ext cx="649200" cy="6486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>
            <a:off x="5569225" y="1919425"/>
            <a:ext cx="648600" cy="6486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>
            <a:off x="864250" y="17330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So...What the Hex?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76" name="Google Shape;476;p4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78" name="Google Shape;478;p47"/>
          <p:cNvGrpSpPr/>
          <p:nvPr/>
        </p:nvGrpSpPr>
        <p:grpSpPr>
          <a:xfrm>
            <a:off x="698793" y="1291230"/>
            <a:ext cx="3150012" cy="3150012"/>
            <a:chOff x="2335050" y="1017725"/>
            <a:chExt cx="3820975" cy="3820975"/>
          </a:xfrm>
        </p:grpSpPr>
        <p:pic>
          <p:nvPicPr>
            <p:cNvPr id="479" name="Google Shape;47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47"/>
          <p:cNvSpPr txBox="1"/>
          <p:nvPr/>
        </p:nvSpPr>
        <p:spPr>
          <a:xfrm>
            <a:off x="4523450" y="1224100"/>
            <a:ext cx="40101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#ff00ff</a:t>
            </a:r>
            <a:endParaRPr sz="1900" b="1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5028500" y="17811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/>
          </a:p>
        </p:txBody>
      </p:sp>
      <p:sp>
        <p:nvSpPr>
          <p:cNvPr id="483" name="Google Shape;483;p47"/>
          <p:cNvSpPr txBox="1"/>
          <p:nvPr/>
        </p:nvSpPr>
        <p:spPr>
          <a:xfrm>
            <a:off x="5685500" y="2681425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6575125" y="2666138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7480525" y="2681413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And...Why the letters?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1" name="Google Shape;491;p4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93" name="Google Shape;493;p4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95" name="Google Shape;495;p48"/>
          <p:cNvGrpSpPr/>
          <p:nvPr/>
        </p:nvGrpSpPr>
        <p:grpSpPr>
          <a:xfrm>
            <a:off x="927397" y="1291190"/>
            <a:ext cx="1195745" cy="1195745"/>
            <a:chOff x="698793" y="1291230"/>
            <a:chExt cx="3150012" cy="3150012"/>
          </a:xfrm>
        </p:grpSpPr>
        <p:sp>
          <p:nvSpPr>
            <p:cNvPr id="496" name="Google Shape;496;p48"/>
            <p:cNvSpPr/>
            <p:nvPr/>
          </p:nvSpPr>
          <p:spPr>
            <a:xfrm>
              <a:off x="864250" y="1733000"/>
              <a:ext cx="2847000" cy="18126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48"/>
            <p:cNvGrpSpPr/>
            <p:nvPr/>
          </p:nvGrpSpPr>
          <p:grpSpPr>
            <a:xfrm>
              <a:off x="698793" y="1291230"/>
              <a:ext cx="3150012" cy="3150012"/>
              <a:chOff x="2335050" y="1017725"/>
              <a:chExt cx="3820975" cy="3820975"/>
            </a:xfrm>
          </p:grpSpPr>
          <p:pic>
            <p:nvPicPr>
              <p:cNvPr id="498" name="Google Shape;498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35050" y="1017725"/>
                <a:ext cx="3820975" cy="3820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48"/>
              <p:cNvPicPr preferRelativeResize="0"/>
              <p:nvPr/>
            </p:nvPicPr>
            <p:blipFill rotWithShape="1">
              <a:blip r:embed="rId4">
                <a:alphaModFix/>
              </a:blip>
              <a:srcRect b="19478"/>
              <a:stretch/>
            </p:blipFill>
            <p:spPr>
              <a:xfrm>
                <a:off x="3454161" y="1785101"/>
                <a:ext cx="1582752" cy="1573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00" name="Google Shape;500;p48"/>
          <p:cNvSpPr/>
          <p:nvPr/>
        </p:nvSpPr>
        <p:spPr>
          <a:xfrm>
            <a:off x="1218500" y="3033850"/>
            <a:ext cx="649200" cy="5145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1994750" y="3033850"/>
            <a:ext cx="512100" cy="5121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604100" y="3033850"/>
            <a:ext cx="514500" cy="5145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726650" y="2426575"/>
            <a:ext cx="1632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HEX = #ff00ff</a:t>
            </a:r>
            <a:endParaRPr sz="4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-165225" y="28956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 sz="200"/>
          </a:p>
        </p:txBody>
      </p:sp>
      <p:sp>
        <p:nvSpPr>
          <p:cNvPr id="505" name="Google Shape;505;p48"/>
          <p:cNvSpPr txBox="1"/>
          <p:nvPr/>
        </p:nvSpPr>
        <p:spPr>
          <a:xfrm>
            <a:off x="637550" y="3563625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131930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200105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3143925" y="1177600"/>
            <a:ext cx="5189525" cy="3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671200" y="939662"/>
            <a:ext cx="634900" cy="6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3239175" y="1194575"/>
            <a:ext cx="5136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Remember…	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have from 0-255 colour shades for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do the sums: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need a system that can deal with 256 numbers in 2 digits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(0-255 = 256 numbers...including the 0)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the biggest group we can make that adds up to 256?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Answer: 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 groups of 16 or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16 x 16 = 256</a:t>
            </a:r>
            <a:endParaRPr sz="1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216800" y="4033775"/>
            <a:ext cx="2652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NB: HEX codes are not case sensitive (you can interchange capitals and lowercase letters)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is wrong with the style.css file?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6" name="Google Shape;116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50" y="2285272"/>
            <a:ext cx="4188225" cy="442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350" y="3494478"/>
            <a:ext cx="2456270" cy="113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And...Why the letters?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19" name="Google Shape;519;p4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21" name="Google Shape;521;p4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2885150" y="1177600"/>
            <a:ext cx="5448300" cy="3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7977125" y="984987"/>
            <a:ext cx="634900" cy="6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 txBox="1"/>
          <p:nvPr/>
        </p:nvSpPr>
        <p:spPr>
          <a:xfrm>
            <a:off x="2970875" y="1194575"/>
            <a:ext cx="54042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Because HEX digits have 16 possible values, our single digit decimal numbers (0-9) are not enough. So, we need to 'borrow' letters and assign them as numbers: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Notice A is 10, B is 11, C is 12 and so on?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4" name="Google Shape;524;p49"/>
          <p:cNvGraphicFramePr/>
          <p:nvPr>
            <p:extLst>
              <p:ext uri="{D42A27DB-BD31-4B8C-83A1-F6EECF244321}">
                <p14:modId xmlns:p14="http://schemas.microsoft.com/office/powerpoint/2010/main" val="556517584"/>
              </p:ext>
            </p:extLst>
          </p:nvPr>
        </p:nvGraphicFramePr>
        <p:xfrm>
          <a:off x="3014538" y="2671850"/>
          <a:ext cx="5189500" cy="7924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51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0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2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4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6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7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8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9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GB" b="1" baseline="30000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(10)</a:t>
                      </a: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-GB" b="1" baseline="30000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(11)</a:t>
                      </a: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(12)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(13)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(14)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(15)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5" name="Google Shape;525;p49"/>
          <p:cNvGrpSpPr/>
          <p:nvPr/>
        </p:nvGrpSpPr>
        <p:grpSpPr>
          <a:xfrm>
            <a:off x="927397" y="1291190"/>
            <a:ext cx="1195745" cy="1195745"/>
            <a:chOff x="698793" y="1291230"/>
            <a:chExt cx="3150012" cy="3150012"/>
          </a:xfrm>
        </p:grpSpPr>
        <p:sp>
          <p:nvSpPr>
            <p:cNvPr id="526" name="Google Shape;526;p49"/>
            <p:cNvSpPr/>
            <p:nvPr/>
          </p:nvSpPr>
          <p:spPr>
            <a:xfrm>
              <a:off x="864250" y="1733000"/>
              <a:ext cx="2847000" cy="18126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p49"/>
            <p:cNvGrpSpPr/>
            <p:nvPr/>
          </p:nvGrpSpPr>
          <p:grpSpPr>
            <a:xfrm>
              <a:off x="698793" y="1291230"/>
              <a:ext cx="3150012" cy="3150012"/>
              <a:chOff x="2335050" y="1017725"/>
              <a:chExt cx="3820975" cy="3820975"/>
            </a:xfrm>
          </p:grpSpPr>
          <p:pic>
            <p:nvPicPr>
              <p:cNvPr id="528" name="Google Shape;528;p4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5050" y="1017725"/>
                <a:ext cx="3820975" cy="3820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49"/>
              <p:cNvPicPr preferRelativeResize="0"/>
              <p:nvPr/>
            </p:nvPicPr>
            <p:blipFill rotWithShape="1">
              <a:blip r:embed="rId6">
                <a:alphaModFix/>
              </a:blip>
              <a:srcRect b="19478"/>
              <a:stretch/>
            </p:blipFill>
            <p:spPr>
              <a:xfrm>
                <a:off x="3454161" y="1785101"/>
                <a:ext cx="1582752" cy="1573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30" name="Google Shape;530;p49"/>
          <p:cNvSpPr/>
          <p:nvPr/>
        </p:nvSpPr>
        <p:spPr>
          <a:xfrm>
            <a:off x="1218500" y="3033850"/>
            <a:ext cx="649200" cy="5145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"/>
          <p:cNvSpPr/>
          <p:nvPr/>
        </p:nvSpPr>
        <p:spPr>
          <a:xfrm>
            <a:off x="1994750" y="3033850"/>
            <a:ext cx="512100" cy="5121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9"/>
          <p:cNvSpPr/>
          <p:nvPr/>
        </p:nvSpPr>
        <p:spPr>
          <a:xfrm>
            <a:off x="604100" y="3033850"/>
            <a:ext cx="514500" cy="5145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9"/>
          <p:cNvSpPr txBox="1"/>
          <p:nvPr/>
        </p:nvSpPr>
        <p:spPr>
          <a:xfrm>
            <a:off x="726650" y="2426575"/>
            <a:ext cx="1632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HEX = #ff00ff</a:t>
            </a:r>
            <a:endParaRPr sz="4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-165225" y="28956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 sz="200"/>
          </a:p>
        </p:txBody>
      </p:sp>
      <p:sp>
        <p:nvSpPr>
          <p:cNvPr id="535" name="Google Shape;535;p49"/>
          <p:cNvSpPr txBox="1"/>
          <p:nvPr/>
        </p:nvSpPr>
        <p:spPr>
          <a:xfrm>
            <a:off x="637550" y="3563625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131930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200105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/>
          <p:nvPr/>
        </p:nvSpPr>
        <p:spPr>
          <a:xfrm>
            <a:off x="4542375" y="1727563"/>
            <a:ext cx="956700" cy="7197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2"/>
          <p:cNvSpPr/>
          <p:nvPr/>
        </p:nvSpPr>
        <p:spPr>
          <a:xfrm>
            <a:off x="5748225" y="1727563"/>
            <a:ext cx="956700" cy="7197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6900750" y="1740938"/>
            <a:ext cx="956700" cy="7197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VOX POP Discussion...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78" name="Google Shape;578;p5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80" name="Google Shape;580;p5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311698" y="1081925"/>
            <a:ext cx="754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see if we can work out the RGB combination for the following HEX Code: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2047750" y="1562125"/>
            <a:ext cx="750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 09  a7  db</a:t>
            </a:r>
            <a:endParaRPr sz="5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4840725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6019900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7199100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3915450" y="3339725"/>
            <a:ext cx="4953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Look at the </a:t>
            </a:r>
            <a:r>
              <a:rPr lang="en-GB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-GB" sz="17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Values</a:t>
            </a:r>
            <a:endParaRPr sz="17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 we make some calculations, what colour do you think this combination is likely to be?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62" y="1428875"/>
            <a:ext cx="1686074" cy="1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2"/>
          <p:cNvSpPr/>
          <p:nvPr/>
        </p:nvSpPr>
        <p:spPr>
          <a:xfrm>
            <a:off x="613988" y="2971225"/>
            <a:ext cx="2421600" cy="2085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32F62"/>
                </a:solidFill>
                <a:latin typeface="Roboto"/>
                <a:ea typeface="Roboto"/>
                <a:cs typeface="Roboto"/>
                <a:sym typeface="Roboto"/>
              </a:rPr>
              <a:t>VOX POP DISCUSSION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CLOSEST COLOUR?: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be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be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6614">
            <a:off x="241850" y="3043350"/>
            <a:ext cx="572701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/>
          <p:nvPr/>
        </p:nvSpPr>
        <p:spPr>
          <a:xfrm>
            <a:off x="4085175" y="1727563"/>
            <a:ext cx="956700" cy="7197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4"/>
          <p:cNvSpPr/>
          <p:nvPr/>
        </p:nvSpPr>
        <p:spPr>
          <a:xfrm>
            <a:off x="5291025" y="1727563"/>
            <a:ext cx="956700" cy="7197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4"/>
          <p:cNvSpPr/>
          <p:nvPr/>
        </p:nvSpPr>
        <p:spPr>
          <a:xfrm>
            <a:off x="6443550" y="1740938"/>
            <a:ext cx="956700" cy="7197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Now it's your turn...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17" name="Google Shape;617;p5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311698" y="1081925"/>
            <a:ext cx="754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see if we can work out the RGB combination for the following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 code #09a7db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1590550" y="1562125"/>
            <a:ext cx="750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 09  a7  db</a:t>
            </a:r>
            <a:endParaRPr sz="5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21" name="Google Shape;621;p54"/>
          <p:cNvGraphicFramePr/>
          <p:nvPr/>
        </p:nvGraphicFramePr>
        <p:xfrm>
          <a:off x="1092375" y="2762825"/>
          <a:ext cx="6663150" cy="2188645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96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2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>
                        <a:alpha val="486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>
                        <a:alpha val="514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  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160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208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000"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+ 9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160 + 7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167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208 + 11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219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22" name="Google Shape;6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219" y="1495113"/>
            <a:ext cx="1410482" cy="1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The solution...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30" name="Google Shape;630;p5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2970875" y="1194575"/>
            <a:ext cx="2409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311698" y="1081925"/>
            <a:ext cx="754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So, we can see that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 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#09a7db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is predominantly made up of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219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followed by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a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small amount of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009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5"/>
          <p:cNvSpPr/>
          <p:nvPr/>
        </p:nvSpPr>
        <p:spPr>
          <a:xfrm>
            <a:off x="540400" y="2180300"/>
            <a:ext cx="2847000" cy="1812600"/>
          </a:xfrm>
          <a:prstGeom prst="rect">
            <a:avLst/>
          </a:prstGeom>
          <a:solidFill>
            <a:srgbClr val="09A7D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5"/>
          <p:cNvGrpSpPr/>
          <p:nvPr/>
        </p:nvGrpSpPr>
        <p:grpSpPr>
          <a:xfrm>
            <a:off x="374943" y="1738530"/>
            <a:ext cx="3150012" cy="3150012"/>
            <a:chOff x="2335050" y="1017725"/>
            <a:chExt cx="3820975" cy="3820975"/>
          </a:xfrm>
        </p:grpSpPr>
        <p:pic>
          <p:nvPicPr>
            <p:cNvPr id="636" name="Google Shape;63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5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38" name="Google Shape;638;p55"/>
          <p:cNvGraphicFramePr/>
          <p:nvPr/>
        </p:nvGraphicFramePr>
        <p:xfrm>
          <a:off x="3744500" y="1650615"/>
          <a:ext cx="2934000" cy="356589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9" name="Google Shape;639;p55"/>
          <p:cNvSpPr txBox="1"/>
          <p:nvPr/>
        </p:nvSpPr>
        <p:spPr>
          <a:xfrm>
            <a:off x="6974275" y="1820775"/>
            <a:ext cx="1961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009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167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219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528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55"/>
          <p:cNvSpPr txBox="1"/>
          <p:nvPr/>
        </p:nvSpPr>
        <p:spPr>
          <a:xfrm>
            <a:off x="4751075" y="4331800"/>
            <a:ext cx="25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55"/>
          <p:cNvSpPr txBox="1"/>
          <p:nvPr/>
        </p:nvSpPr>
        <p:spPr>
          <a:xfrm>
            <a:off x="5727800" y="267647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p55"/>
          <p:cNvSpPr txBox="1"/>
          <p:nvPr/>
        </p:nvSpPr>
        <p:spPr>
          <a:xfrm>
            <a:off x="6718025" y="1986893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219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55"/>
          <p:cNvSpPr/>
          <p:nvPr/>
        </p:nvSpPr>
        <p:spPr>
          <a:xfrm>
            <a:off x="4155835" y="434786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5"/>
          <p:cNvSpPr/>
          <p:nvPr/>
        </p:nvSpPr>
        <p:spPr>
          <a:xfrm>
            <a:off x="5124268" y="2705050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5"/>
          <p:cNvSpPr/>
          <p:nvPr/>
        </p:nvSpPr>
        <p:spPr>
          <a:xfrm>
            <a:off x="6102490" y="202094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Hex triplets to represent a colour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62" name="Google Shape;66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can use hexadecimal numbers to represent colours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These are called </a:t>
            </a:r>
            <a:r>
              <a:rPr lang="en-GB" sz="1600" b="1">
                <a:solidFill>
                  <a:srgbClr val="800000"/>
                </a:solidFill>
              </a:rPr>
              <a:t>hexadecimal triplets</a:t>
            </a:r>
            <a:endParaRPr sz="1600" b="1">
              <a:solidFill>
                <a:srgbClr val="8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will look more closely at these now...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63" name="Google Shape;663;p5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65" name="Google Shape;665;p5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725" y="2342275"/>
            <a:ext cx="2416558" cy="2631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73" name="Google Shape;673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You can specify colours in CSS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 or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endParaRPr sz="1600" b="1">
              <a:solidFill>
                <a:srgbClr val="8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 use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, you use the format 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rgb(value, value, value)</a:t>
            </a:r>
            <a:r>
              <a:rPr lang="en-GB" sz="1600"/>
              <a:t> where each value is from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0-255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 use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, you include a hash (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GB" sz="1600"/>
              <a:t>) followed by the hexadecimal triplet</a:t>
            </a:r>
            <a:br>
              <a:rPr lang="en-GB" sz="1600"/>
            </a:br>
            <a:r>
              <a:rPr lang="en-GB" sz="1600"/>
              <a:t>(e.g. 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#FA13A5</a:t>
            </a:r>
            <a:r>
              <a:rPr lang="en-GB" sz="1600"/>
              <a:t>)</a:t>
            </a:r>
            <a:endParaRPr sz="1600"/>
          </a:p>
          <a:p>
            <a:pPr marL="45720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74" name="Google Shape;674;p5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76" name="Google Shape;676;p5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83" name="Google Shape;68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Here is an example of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 to create a paragraph with yellow text and a black background:</a:t>
            </a:r>
            <a:endParaRPr sz="1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84" name="Google Shape;684;p5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86" name="Google Shape;686;p5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88" name="Google Shape;6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50" y="2281100"/>
            <a:ext cx="4833300" cy="146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94" name="Google Shape;69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Here is the same example but with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 instead:</a:t>
            </a:r>
            <a:endParaRPr sz="1600"/>
          </a:p>
        </p:txBody>
      </p:sp>
      <p:sp>
        <p:nvSpPr>
          <p:cNvPr id="695" name="Google Shape;695;p6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97" name="Google Shape;697;p6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50" y="2281100"/>
            <a:ext cx="4833300" cy="146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Colours</a:t>
            </a:r>
            <a:endParaRPr/>
          </a:p>
        </p:txBody>
      </p:sp>
      <p:sp>
        <p:nvSpPr>
          <p:cNvPr id="717" name="Google Shape;71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gradient is a transition from one colour to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CSS we can set the background to be a gradient using the following code:</a:t>
            </a:r>
            <a:endParaRPr/>
          </a:p>
          <a:p>
            <a:pPr marL="45720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styles an element with the </a:t>
            </a:r>
            <a:r>
              <a:rPr lang="en-GB" b="1">
                <a:solidFill>
                  <a:srgbClr val="800000"/>
                </a:solidFill>
              </a:rPr>
              <a:t>ID </a:t>
            </a:r>
            <a:r>
              <a:rPr lang="en-GB"/>
              <a:t>of gradient to have a background colour that transitions from red at the top to green at the bottom.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19" name="Google Shape;719;p6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721" name="Google Shape;7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900" y="142498"/>
            <a:ext cx="1788050" cy="13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75" y="2028825"/>
            <a:ext cx="6877050" cy="933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04.01 - Colour My Face</a:t>
            </a:r>
            <a:endParaRPr/>
          </a:p>
        </p:txBody>
      </p:sp>
      <p:sp>
        <p:nvSpPr>
          <p:cNvPr id="705" name="Google Shape;70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7" name="Google Shape;707;p6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09" name="Google Shape;709;p61"/>
          <p:cNvSpPr txBox="1"/>
          <p:nvPr/>
        </p:nvSpPr>
        <p:spPr>
          <a:xfrm>
            <a:off x="311700" y="1152475"/>
            <a:ext cx="8520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Your first task is to colour in a face that has been created using HTML and CSS. 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0" name="Google Shape;7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113" y="1606375"/>
            <a:ext cx="3613775" cy="22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1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04.01 - Colour My Face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526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is the problem with the following CSS code?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31" name="Google Shape;131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75" y="2229550"/>
            <a:ext cx="4630875" cy="188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04.02 - Gradient Experiments</a:t>
            </a:r>
            <a:endParaRPr/>
          </a:p>
        </p:txBody>
      </p:sp>
      <p:sp>
        <p:nvSpPr>
          <p:cNvPr id="728" name="Google Shape;728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Using </a:t>
            </a:r>
            <a:r>
              <a:rPr lang="en-GB" b="1">
                <a:solidFill>
                  <a:srgbClr val="800000"/>
                </a:solidFill>
              </a:rPr>
              <a:t>HEX triplets</a:t>
            </a:r>
            <a:r>
              <a:rPr lang="en-GB"/>
              <a:t> or </a:t>
            </a:r>
            <a:r>
              <a:rPr lang="en-GB" b="1">
                <a:solidFill>
                  <a:srgbClr val="800000"/>
                </a:solidFill>
              </a:rPr>
              <a:t>RGB triplets</a:t>
            </a:r>
            <a:r>
              <a:rPr lang="en-GB"/>
              <a:t>, experiment with different colour gradients.</a:t>
            </a:r>
            <a:endParaRPr/>
          </a:p>
        </p:txBody>
      </p:sp>
      <p:sp>
        <p:nvSpPr>
          <p:cNvPr id="730" name="Google Shape;730;p6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32" name="Google Shape;732;p63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04.02 - Gradient Experiment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" name="Google Shape;7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363" y="1712925"/>
            <a:ext cx="3961273" cy="248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788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04.03 - Colour Wheel</a:t>
            </a:r>
            <a:endParaRPr/>
          </a:p>
        </p:txBody>
      </p:sp>
      <p:sp>
        <p:nvSpPr>
          <p:cNvPr id="770" name="Google Shape;77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Canva Colour Wheel Tool</a:t>
            </a:r>
            <a:r>
              <a:rPr lang="en-GB"/>
              <a:t>, select a range of colours and update the website to use them.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2" name="Google Shape;772;p6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774" name="Google Shape;7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588" y="1858425"/>
            <a:ext cx="3740827" cy="23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7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04.03 - Colour Wheel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81" name="Google Shape;781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Colours can be represented through </a:t>
            </a:r>
            <a:r>
              <a:rPr lang="en-GB" sz="1600" b="1">
                <a:solidFill>
                  <a:srgbClr val="800000"/>
                </a:solidFill>
              </a:rPr>
              <a:t>RGB triplets</a:t>
            </a:r>
            <a:r>
              <a:rPr lang="en-GB" sz="1600"/>
              <a:t> by specifying the amount of red, green, and blue to display.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Colours can be selected by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 b="1"/>
              <a:t> </a:t>
            </a:r>
            <a:r>
              <a:rPr lang="en-GB" sz="1600"/>
              <a:t>or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colour wheel is a tool used to select colour combinations.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782" name="Google Shape;782;p6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- Basic Colour Filter</a:t>
            </a:r>
            <a:endParaRPr dirty="0"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10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In the video we watched with the founder of Instagram, it was mentioned that a basic filter works by changing the colour of certain pixels.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Take a look at the 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this web page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and play around with the buttons.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Notice how the darken button causes the RGB values to decrease;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And the lighten button causes the RGB values to increase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See if you can modify the JavaScript to cause the buttons to change the RGB values by more or less each click.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How do you think a black and white filter works?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- Colour Theory</a:t>
            </a:r>
            <a:endParaRPr dirty="0"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49" name="Google Shape;749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With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16,777,216</a:t>
            </a:r>
            <a:r>
              <a:rPr lang="en-GB" sz="1600" b="1"/>
              <a:t> colours</a:t>
            </a:r>
            <a:r>
              <a:rPr lang="en-GB" sz="1600"/>
              <a:t> to choose from, how do you select the right colour combination for your website?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750" name="Google Shape;750;p6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752" name="Google Shape;752;p6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" name="Google Shape;759;p66">
            <a:extLst>
              <a:ext uri="{FF2B5EF4-FFF2-40B4-BE49-F238E27FC236}">
                <a16:creationId xmlns:a16="http://schemas.microsoft.com/office/drawing/2014/main" id="{2F01A515-9240-4446-9282-E7D2E1F1E40F}"/>
              </a:ext>
            </a:extLst>
          </p:cNvPr>
          <p:cNvSpPr txBox="1">
            <a:spLocks/>
          </p:cNvSpPr>
          <p:nvPr/>
        </p:nvSpPr>
        <p:spPr>
          <a:xfrm>
            <a:off x="348158" y="3020375"/>
            <a:ext cx="8520600" cy="19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The </a:t>
            </a:r>
            <a:r>
              <a:rPr lang="en-US" sz="1600" dirty="0" err="1"/>
              <a:t>colour</a:t>
            </a:r>
            <a:r>
              <a:rPr lang="en-US" sz="1600" dirty="0"/>
              <a:t> wheel shows the relationship between </a:t>
            </a:r>
            <a:r>
              <a:rPr lang="en-US" sz="1600" dirty="0" err="1"/>
              <a:t>colours</a:t>
            </a:r>
            <a:endParaRPr lang="en-US" sz="1600" dirty="0"/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Read the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information about the </a:t>
            </a:r>
            <a:r>
              <a:rPr lang="en-US" sz="1600" u="sng" dirty="0" err="1">
                <a:solidFill>
                  <a:schemeClr val="hlink"/>
                </a:solidFill>
                <a:hlinkClick r:id="rId3"/>
              </a:rPr>
              <a:t>colour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 wheel from the Canva website</a:t>
            </a:r>
            <a:r>
              <a:rPr lang="en-US" sz="1600" dirty="0"/>
              <a:t>.</a:t>
            </a:r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What is something interesting you have found out about </a:t>
            </a:r>
            <a:r>
              <a:rPr lang="en-US" sz="1600" dirty="0" err="1"/>
              <a:t>colour</a:t>
            </a:r>
            <a:r>
              <a:rPr lang="en-US" sz="1600" dirty="0"/>
              <a:t> wheels?</a:t>
            </a:r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What </a:t>
            </a:r>
            <a:r>
              <a:rPr lang="en-US" sz="1600" dirty="0" err="1"/>
              <a:t>colours</a:t>
            </a:r>
            <a:r>
              <a:rPr lang="en-US" sz="1600" dirty="0"/>
              <a:t> do you think go well together?</a:t>
            </a:r>
          </a:p>
        </p:txBody>
      </p:sp>
      <p:pic>
        <p:nvPicPr>
          <p:cNvPr id="7" name="Google Shape;764;p66">
            <a:extLst>
              <a:ext uri="{FF2B5EF4-FFF2-40B4-BE49-F238E27FC236}">
                <a16:creationId xmlns:a16="http://schemas.microsoft.com/office/drawing/2014/main" id="{55B05207-E900-49C0-AEC4-702E37A753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972" y="1719323"/>
            <a:ext cx="1298971" cy="129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845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801" name="Google Shape;801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These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200"/>
              <a:t> lessons plans, worksheets, and other materials were created by Jeff Plumb and have been modified by the team at CS in Schools. They are licensed under a 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802" name="Google Shape;802;p7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804" name="Google Shape;804;p7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By the end of the lesson you will be able to: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represent colours in RGB format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represent colours as a hex triplet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choose a colour palette for your website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 a colour palette to style your web page with CSS</a:t>
            </a:r>
            <a:endParaRPr sz="1600"/>
          </a:p>
        </p:txBody>
      </p:sp>
      <p:sp>
        <p:nvSpPr>
          <p:cNvPr id="145" name="Google Shape;145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62" name="Google Shape;162;p29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63" name="Google Shape;16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9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9"/>
          <p:cNvSpPr txBox="1"/>
          <p:nvPr/>
        </p:nvSpPr>
        <p:spPr>
          <a:xfrm>
            <a:off x="6974275" y="1211175"/>
            <a:ext cx="1961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Computer monitors display colour by mixing its three colour channels: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channel ranges from </a:t>
            </a:r>
            <a:r>
              <a:rPr lang="en-GB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0-255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3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6" name="Google Shape;166;p29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77" name="Google Shape;177;p30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78" name="Google Shape;17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0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92" name="Google Shape;192;p31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93" name="Google Shape;19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1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31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96" name="Google Shape;196;p31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07" name="Google Shape;207;p32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08" name="Google Shape;20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2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32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11" name="Google Shape;211;p32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22" name="Google Shape;222;p33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23" name="Google Shape;22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3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3"/>
          <p:cNvSpPr txBox="1"/>
          <p:nvPr/>
        </p:nvSpPr>
        <p:spPr>
          <a:xfrm>
            <a:off x="6974275" y="1211175"/>
            <a:ext cx="19611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Yellow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6" name="Google Shape;226;p33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</Words>
  <Application>Microsoft Office PowerPoint</Application>
  <PresentationFormat>On-screen Show (16:9)</PresentationFormat>
  <Paragraphs>400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Francois One</vt:lpstr>
      <vt:lpstr>Roboto Mono</vt:lpstr>
      <vt:lpstr>Roboto</vt:lpstr>
      <vt:lpstr>Arial</vt:lpstr>
      <vt:lpstr>Courier New</vt:lpstr>
      <vt:lpstr>Simple Light</vt:lpstr>
      <vt:lpstr>Simple Light</vt:lpstr>
      <vt:lpstr>Lesson 4</vt:lpstr>
      <vt:lpstr>Previously, on CS in Schools...</vt:lpstr>
      <vt:lpstr>Previously, on CS in Schools...</vt:lpstr>
      <vt:lpstr>Learning objectives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Mixing our own colours</vt:lpstr>
      <vt:lpstr>RGB - Equal Values</vt:lpstr>
      <vt:lpstr>Not sure which colour to choose?</vt:lpstr>
      <vt:lpstr>Hexadecimal Numbers</vt:lpstr>
      <vt:lpstr>So...What the Hex?</vt:lpstr>
      <vt:lpstr>So...What the Hex?</vt:lpstr>
      <vt:lpstr>And...Why the letters?</vt:lpstr>
      <vt:lpstr>And...Why the letters?</vt:lpstr>
      <vt:lpstr>VOX POP Discussion...</vt:lpstr>
      <vt:lpstr>Now it's your turn...</vt:lpstr>
      <vt:lpstr>The solution...</vt:lpstr>
      <vt:lpstr>Hex triplets to represent a colour</vt:lpstr>
      <vt:lpstr>Specifying Colours in CSS</vt:lpstr>
      <vt:lpstr>Specifying Colours in CSS</vt:lpstr>
      <vt:lpstr>Specifying Colours in CSS</vt:lpstr>
      <vt:lpstr>Gradient Colours</vt:lpstr>
      <vt:lpstr>Activity 04.01 - Colour My Face</vt:lpstr>
      <vt:lpstr>Activity 04.02 - Gradient Experiments</vt:lpstr>
      <vt:lpstr>Activity 04.03 - Colour Wheel</vt:lpstr>
      <vt:lpstr>Summary</vt:lpstr>
      <vt:lpstr>Extension - Basic Colour Filter</vt:lpstr>
      <vt:lpstr>Extension - Colour Theory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cp:lastModifiedBy>Ricardo DUARTE PROENÇA</cp:lastModifiedBy>
  <cp:revision>2</cp:revision>
  <dcterms:modified xsi:type="dcterms:W3CDTF">2024-02-20T11:52:33Z</dcterms:modified>
</cp:coreProperties>
</file>